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sldIdLst>
    <p:sldId id="256" r:id="rId2"/>
    <p:sldId id="257" r:id="rId3"/>
    <p:sldId id="260" r:id="rId4"/>
    <p:sldId id="271" r:id="rId5"/>
    <p:sldId id="262" r:id="rId6"/>
    <p:sldId id="278" r:id="rId7"/>
    <p:sldId id="281" r:id="rId8"/>
    <p:sldId id="283" r:id="rId9"/>
    <p:sldId id="277" r:id="rId10"/>
    <p:sldId id="285" r:id="rId11"/>
    <p:sldId id="295" r:id="rId12"/>
    <p:sldId id="286" r:id="rId13"/>
    <p:sldId id="296" r:id="rId14"/>
    <p:sldId id="287" r:id="rId15"/>
    <p:sldId id="297" r:id="rId16"/>
    <p:sldId id="276" r:id="rId17"/>
    <p:sldId id="267" r:id="rId18"/>
    <p:sldId id="294" r:id="rId19"/>
    <p:sldId id="279" r:id="rId20"/>
    <p:sldId id="280" r:id="rId21"/>
    <p:sldId id="270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夏鹏宇" initials="夏鹏宇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2F0"/>
    <a:srgbClr val="000000"/>
    <a:srgbClr val="415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slide" Target="../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31CB82-A808-4B76-BC51-28D4C626A4E6}" type="doc">
      <dgm:prSet loTypeId="urn:microsoft.com/office/officeart/2005/8/layout/vList2#1" loCatId="list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zh-CN" altLang="en-US"/>
        </a:p>
      </dgm:t>
    </dgm:pt>
    <dgm:pt modelId="{AFEE5A76-B5CA-4192-B90A-787F77463206}">
      <dgm:prSet custT="1"/>
      <dgm:spPr>
        <a:solidFill>
          <a:schemeClr val="accent5"/>
        </a:solidFill>
      </dgm:spPr>
      <dgm:t>
        <a:bodyPr/>
        <a:lstStyle/>
        <a:p>
          <a:r>
            <a:rPr lang="zh-CN" altLang="en-US" sz="2000" dirty="0"/>
            <a:t>使命：企业存在的理由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 action="ppaction://hlinksldjump"/>
          </dgm14:cNvPr>
        </a:ext>
      </dgm:extLst>
    </dgm:pt>
    <dgm:pt modelId="{9A416136-352D-4EC9-864E-38F335625169}" type="parTrans" cxnId="{6E506C43-DD8E-42B6-BC1D-8D8D96324A1D}">
      <dgm:prSet/>
      <dgm:spPr/>
      <dgm:t>
        <a:bodyPr/>
        <a:lstStyle/>
        <a:p>
          <a:endParaRPr lang="zh-CN" altLang="en-US"/>
        </a:p>
      </dgm:t>
    </dgm:pt>
    <dgm:pt modelId="{2ACE7DB7-4B1F-43C7-9441-681E09FA12FC}" type="sibTrans" cxnId="{6E506C43-DD8E-42B6-BC1D-8D8D96324A1D}">
      <dgm:prSet/>
      <dgm:spPr/>
      <dgm:t>
        <a:bodyPr/>
        <a:lstStyle/>
        <a:p>
          <a:endParaRPr lang="zh-CN" altLang="en-US"/>
        </a:p>
      </dgm:t>
    </dgm:pt>
    <dgm:pt modelId="{417341F1-EFB8-4E75-9801-3993E3F883EF}">
      <dgm:prSet custT="1"/>
      <dgm:spPr>
        <a:solidFill>
          <a:schemeClr val="accent5"/>
        </a:solidFill>
      </dgm:spPr>
      <dgm:t>
        <a:bodyPr/>
        <a:lstStyle/>
        <a:p>
          <a:r>
            <a:rPr lang="zh-CN" altLang="en-US" sz="2000" dirty="0"/>
            <a:t>愿景：成为更健康、更长久的世界一流企业</a:t>
          </a:r>
        </a:p>
      </dgm:t>
    </dgm:pt>
    <dgm:pt modelId="{BBB106A9-D488-4971-8CDF-418CFAEEFAC2}" type="parTrans" cxnId="{335F7783-C302-434B-9E8C-1FA966C6740D}">
      <dgm:prSet/>
      <dgm:spPr/>
      <dgm:t>
        <a:bodyPr/>
        <a:lstStyle/>
        <a:p>
          <a:endParaRPr lang="zh-CN" altLang="en-US"/>
        </a:p>
      </dgm:t>
    </dgm:pt>
    <dgm:pt modelId="{2FA8F02D-C8F8-46B5-8CCA-C4560C3EF317}" type="sibTrans" cxnId="{335F7783-C302-434B-9E8C-1FA966C6740D}">
      <dgm:prSet/>
      <dgm:spPr/>
      <dgm:t>
        <a:bodyPr/>
        <a:lstStyle/>
        <a:p>
          <a:endParaRPr lang="zh-CN" altLang="en-US"/>
        </a:p>
      </dgm:t>
    </dgm:pt>
    <dgm:pt modelId="{4455775E-E8B7-485C-B892-101612DEAC0F}">
      <dgm:prSet custT="1"/>
      <dgm:spPr>
        <a:solidFill>
          <a:schemeClr val="accent5"/>
        </a:solidFill>
      </dgm:spPr>
      <dgm:t>
        <a:bodyPr/>
        <a:lstStyle/>
        <a:p>
          <a:r>
            <a:rPr lang="zh-CN" altLang="en-US" sz="2000" dirty="0"/>
            <a:t>核心价值观：做事的原则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 action="ppaction://hlinksldjump"/>
          </dgm14:cNvPr>
        </a:ext>
      </dgm:extLst>
    </dgm:pt>
    <dgm:pt modelId="{6E55E7CA-27B6-4E8B-80E4-8DBD641B8B6F}" type="parTrans" cxnId="{15D2A371-934A-4221-85B0-6E8BB6DE9A6A}">
      <dgm:prSet/>
      <dgm:spPr/>
      <dgm:t>
        <a:bodyPr/>
        <a:lstStyle/>
        <a:p>
          <a:endParaRPr lang="zh-CN" altLang="en-US"/>
        </a:p>
      </dgm:t>
    </dgm:pt>
    <dgm:pt modelId="{4BF2F8F5-94BD-45A7-88B2-32546B43CBC0}" type="sibTrans" cxnId="{15D2A371-934A-4221-85B0-6E8BB6DE9A6A}">
      <dgm:prSet/>
      <dgm:spPr/>
      <dgm:t>
        <a:bodyPr/>
        <a:lstStyle/>
        <a:p>
          <a:endParaRPr lang="zh-CN" altLang="en-US"/>
        </a:p>
      </dgm:t>
    </dgm:pt>
    <dgm:pt modelId="{C3B57007-39CE-4E77-9393-E90BD22A952F}">
      <dgm:prSet custT="1"/>
      <dgm:spPr>
        <a:solidFill>
          <a:schemeClr val="accent5"/>
        </a:solidFill>
      </dgm:spPr>
      <dgm:t>
        <a:bodyPr/>
        <a:lstStyle/>
        <a:p>
          <a:r>
            <a:rPr lang="zh-CN" altLang="en-US" sz="2000" dirty="0"/>
            <a:t>基本行为准则：正直、执行与结果、主人翁的团队精神</a:t>
          </a:r>
        </a:p>
      </dgm:t>
    </dgm:pt>
    <dgm:pt modelId="{2AD66A16-898E-4D9C-B15D-BF088262FEE9}" type="parTrans" cxnId="{70B23728-D8B7-4DB3-95B6-F4FFC56BD726}">
      <dgm:prSet/>
      <dgm:spPr/>
      <dgm:t>
        <a:bodyPr/>
        <a:lstStyle/>
        <a:p>
          <a:endParaRPr lang="zh-CN" altLang="en-US"/>
        </a:p>
      </dgm:t>
    </dgm:pt>
    <dgm:pt modelId="{08FD2AE7-D954-4D5C-AFFC-4E2200C280F7}" type="sibTrans" cxnId="{70B23728-D8B7-4DB3-95B6-F4FFC56BD726}">
      <dgm:prSet/>
      <dgm:spPr/>
      <dgm:t>
        <a:bodyPr/>
        <a:lstStyle/>
        <a:p>
          <a:endParaRPr lang="zh-CN" altLang="en-US"/>
        </a:p>
      </dgm:t>
    </dgm:pt>
    <dgm:pt modelId="{99272981-45C4-44FA-9C84-AAB2252CB997}">
      <dgm:prSet custT="1"/>
      <dgm:spPr>
        <a:solidFill>
          <a:schemeClr val="accent5"/>
        </a:solidFill>
      </dgm:spPr>
      <dgm:t>
        <a:bodyPr/>
        <a:lstStyle/>
        <a:p>
          <a:r>
            <a:rPr lang="zh-CN" altLang="en-US" sz="2000" dirty="0"/>
            <a:t>产品文化：产品是根本，让年轻人惊喜、热爱、追随</a:t>
          </a:r>
        </a:p>
      </dgm:t>
    </dgm:pt>
    <dgm:pt modelId="{24F760AA-49FE-4EEF-A108-715F04432CAB}" type="parTrans" cxnId="{13A207E3-9270-4CB1-AD47-7A4FB0C97EC2}">
      <dgm:prSet/>
      <dgm:spPr/>
      <dgm:t>
        <a:bodyPr/>
        <a:lstStyle/>
        <a:p>
          <a:endParaRPr lang="zh-CN" altLang="en-US"/>
        </a:p>
      </dgm:t>
    </dgm:pt>
    <dgm:pt modelId="{B04E1A1F-2A1C-4057-BFF0-013CA6F514E2}" type="sibTrans" cxnId="{13A207E3-9270-4CB1-AD47-7A4FB0C97EC2}">
      <dgm:prSet/>
      <dgm:spPr/>
      <dgm:t>
        <a:bodyPr/>
        <a:lstStyle/>
        <a:p>
          <a:endParaRPr lang="zh-CN" altLang="en-US"/>
        </a:p>
      </dgm:t>
    </dgm:pt>
    <dgm:pt modelId="{46FF4B06-1D57-45B4-9A39-35E661DA1D0F}">
      <dgm:prSet custT="1"/>
      <dgm:spPr>
        <a:solidFill>
          <a:schemeClr val="accent5"/>
        </a:solidFill>
      </dgm:spPr>
      <dgm:t>
        <a:bodyPr/>
        <a:lstStyle/>
        <a:p>
          <a:r>
            <a:rPr lang="zh-CN" altLang="en-US" sz="2000" dirty="0"/>
            <a:t>品牌文化：乐享非凡，科技时尚为年轻消费者创造非凡生活</a:t>
          </a:r>
        </a:p>
      </dgm:t>
    </dgm:pt>
    <dgm:pt modelId="{A3D4E408-C551-41FC-A961-4AB3971D4896}" type="parTrans" cxnId="{B5C99F30-D239-4A58-8CD9-158E67F5894B}">
      <dgm:prSet/>
      <dgm:spPr/>
      <dgm:t>
        <a:bodyPr/>
        <a:lstStyle/>
        <a:p>
          <a:endParaRPr lang="zh-CN" altLang="en-US"/>
        </a:p>
      </dgm:t>
    </dgm:pt>
    <dgm:pt modelId="{C825E22E-20E2-401C-954A-C08DA2342214}" type="sibTrans" cxnId="{B5C99F30-D239-4A58-8CD9-158E67F5894B}">
      <dgm:prSet/>
      <dgm:spPr/>
      <dgm:t>
        <a:bodyPr/>
        <a:lstStyle/>
        <a:p>
          <a:endParaRPr lang="zh-CN" altLang="en-US"/>
        </a:p>
      </dgm:t>
    </dgm:pt>
    <dgm:pt modelId="{936709BC-74DC-4DA1-9C77-8293DE3E1C0C}" type="pres">
      <dgm:prSet presAssocID="{DD31CB82-A808-4B76-BC51-28D4C626A4E6}" presName="linear" presStyleCnt="0">
        <dgm:presLayoutVars>
          <dgm:animLvl val="lvl"/>
          <dgm:resizeHandles val="exact"/>
        </dgm:presLayoutVars>
      </dgm:prSet>
      <dgm:spPr/>
    </dgm:pt>
    <dgm:pt modelId="{91B3A1EC-E875-4B7D-817C-AEE3E9B6DD9F}" type="pres">
      <dgm:prSet presAssocID="{AFEE5A76-B5CA-4192-B90A-787F77463206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4EDB60A6-0925-486D-B181-B1E71675131C}" type="pres">
      <dgm:prSet presAssocID="{2ACE7DB7-4B1F-43C7-9441-681E09FA12FC}" presName="spacer" presStyleCnt="0"/>
      <dgm:spPr/>
    </dgm:pt>
    <dgm:pt modelId="{500496F7-7883-4E3D-818F-CFDD3E55C6CA}" type="pres">
      <dgm:prSet presAssocID="{417341F1-EFB8-4E75-9801-3993E3F883EF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56099560-FAD8-47E8-8DBD-70E8F51A7D99}" type="pres">
      <dgm:prSet presAssocID="{2FA8F02D-C8F8-46B5-8CCA-C4560C3EF317}" presName="spacer" presStyleCnt="0"/>
      <dgm:spPr/>
    </dgm:pt>
    <dgm:pt modelId="{385BF693-7FBA-4ECE-B14D-2D4B81DF8806}" type="pres">
      <dgm:prSet presAssocID="{4455775E-E8B7-485C-B892-101612DEAC0F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2F29B647-64C9-4928-8608-435D8B9B3A16}" type="pres">
      <dgm:prSet presAssocID="{4BF2F8F5-94BD-45A7-88B2-32546B43CBC0}" presName="spacer" presStyleCnt="0"/>
      <dgm:spPr/>
    </dgm:pt>
    <dgm:pt modelId="{4137AB9D-900E-402B-8D9D-5EFF30467011}" type="pres">
      <dgm:prSet presAssocID="{C3B57007-39CE-4E77-9393-E90BD22A952F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0369942-62D2-43CC-8430-0F3460254439}" type="pres">
      <dgm:prSet presAssocID="{08FD2AE7-D954-4D5C-AFFC-4E2200C280F7}" presName="spacer" presStyleCnt="0"/>
      <dgm:spPr/>
    </dgm:pt>
    <dgm:pt modelId="{64CCD679-7563-4E0D-AADA-E6B6247097E1}" type="pres">
      <dgm:prSet presAssocID="{99272981-45C4-44FA-9C84-AAB2252CB997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4A7B998B-AF98-4421-8EF0-521A2CFB1475}" type="pres">
      <dgm:prSet presAssocID="{B04E1A1F-2A1C-4057-BFF0-013CA6F514E2}" presName="spacer" presStyleCnt="0"/>
      <dgm:spPr/>
    </dgm:pt>
    <dgm:pt modelId="{4FC799E6-B8DC-4C6A-94F3-ADDED4654232}" type="pres">
      <dgm:prSet presAssocID="{46FF4B06-1D57-45B4-9A39-35E661DA1D0F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68DDEE21-B402-48F5-984A-AFD6EF2A56CC}" type="presOf" srcId="{C3B57007-39CE-4E77-9393-E90BD22A952F}" destId="{4137AB9D-900E-402B-8D9D-5EFF30467011}" srcOrd="0" destOrd="0" presId="urn:microsoft.com/office/officeart/2005/8/layout/vList2#1"/>
    <dgm:cxn modelId="{70B23728-D8B7-4DB3-95B6-F4FFC56BD726}" srcId="{DD31CB82-A808-4B76-BC51-28D4C626A4E6}" destId="{C3B57007-39CE-4E77-9393-E90BD22A952F}" srcOrd="3" destOrd="0" parTransId="{2AD66A16-898E-4D9C-B15D-BF088262FEE9}" sibTransId="{08FD2AE7-D954-4D5C-AFFC-4E2200C280F7}"/>
    <dgm:cxn modelId="{B5C99F30-D239-4A58-8CD9-158E67F5894B}" srcId="{DD31CB82-A808-4B76-BC51-28D4C626A4E6}" destId="{46FF4B06-1D57-45B4-9A39-35E661DA1D0F}" srcOrd="5" destOrd="0" parTransId="{A3D4E408-C551-41FC-A961-4AB3971D4896}" sibTransId="{C825E22E-20E2-401C-954A-C08DA2342214}"/>
    <dgm:cxn modelId="{A56F0B3A-5C29-45F7-82E0-0EC57D5234C7}" type="presOf" srcId="{417341F1-EFB8-4E75-9801-3993E3F883EF}" destId="{500496F7-7883-4E3D-818F-CFDD3E55C6CA}" srcOrd="0" destOrd="0" presId="urn:microsoft.com/office/officeart/2005/8/layout/vList2#1"/>
    <dgm:cxn modelId="{6E506C43-DD8E-42B6-BC1D-8D8D96324A1D}" srcId="{DD31CB82-A808-4B76-BC51-28D4C626A4E6}" destId="{AFEE5A76-B5CA-4192-B90A-787F77463206}" srcOrd="0" destOrd="0" parTransId="{9A416136-352D-4EC9-864E-38F335625169}" sibTransId="{2ACE7DB7-4B1F-43C7-9441-681E09FA12FC}"/>
    <dgm:cxn modelId="{15D2A371-934A-4221-85B0-6E8BB6DE9A6A}" srcId="{DD31CB82-A808-4B76-BC51-28D4C626A4E6}" destId="{4455775E-E8B7-485C-B892-101612DEAC0F}" srcOrd="2" destOrd="0" parTransId="{6E55E7CA-27B6-4E8B-80E4-8DBD641B8B6F}" sibTransId="{4BF2F8F5-94BD-45A7-88B2-32546B43CBC0}"/>
    <dgm:cxn modelId="{335F7783-C302-434B-9E8C-1FA966C6740D}" srcId="{DD31CB82-A808-4B76-BC51-28D4C626A4E6}" destId="{417341F1-EFB8-4E75-9801-3993E3F883EF}" srcOrd="1" destOrd="0" parTransId="{BBB106A9-D488-4971-8CDF-418CFAEEFAC2}" sibTransId="{2FA8F02D-C8F8-46B5-8CCA-C4560C3EF317}"/>
    <dgm:cxn modelId="{F92B2A84-E9AA-4C46-9665-C20F31AC11B4}" type="presOf" srcId="{4455775E-E8B7-485C-B892-101612DEAC0F}" destId="{385BF693-7FBA-4ECE-B14D-2D4B81DF8806}" srcOrd="0" destOrd="0" presId="urn:microsoft.com/office/officeart/2005/8/layout/vList2#1"/>
    <dgm:cxn modelId="{B1E320BE-51DC-4B23-9A1B-D772BDC51BC8}" type="presOf" srcId="{99272981-45C4-44FA-9C84-AAB2252CB997}" destId="{64CCD679-7563-4E0D-AADA-E6B6247097E1}" srcOrd="0" destOrd="0" presId="urn:microsoft.com/office/officeart/2005/8/layout/vList2#1"/>
    <dgm:cxn modelId="{13A207E3-9270-4CB1-AD47-7A4FB0C97EC2}" srcId="{DD31CB82-A808-4B76-BC51-28D4C626A4E6}" destId="{99272981-45C4-44FA-9C84-AAB2252CB997}" srcOrd="4" destOrd="0" parTransId="{24F760AA-49FE-4EEF-A108-715F04432CAB}" sibTransId="{B04E1A1F-2A1C-4057-BFF0-013CA6F514E2}"/>
    <dgm:cxn modelId="{C2FA49EA-27CC-4443-B5D2-592E34313647}" type="presOf" srcId="{DD31CB82-A808-4B76-BC51-28D4C626A4E6}" destId="{936709BC-74DC-4DA1-9C77-8293DE3E1C0C}" srcOrd="0" destOrd="0" presId="urn:microsoft.com/office/officeart/2005/8/layout/vList2#1"/>
    <dgm:cxn modelId="{AE5E46F0-867D-40CE-823B-B5BBB76778F3}" type="presOf" srcId="{AFEE5A76-B5CA-4192-B90A-787F77463206}" destId="{91B3A1EC-E875-4B7D-817C-AEE3E9B6DD9F}" srcOrd="0" destOrd="0" presId="urn:microsoft.com/office/officeart/2005/8/layout/vList2#1"/>
    <dgm:cxn modelId="{8ED839F8-9FBD-4429-889E-21F023074CD2}" type="presOf" srcId="{46FF4B06-1D57-45B4-9A39-35E661DA1D0F}" destId="{4FC799E6-B8DC-4C6A-94F3-ADDED4654232}" srcOrd="0" destOrd="0" presId="urn:microsoft.com/office/officeart/2005/8/layout/vList2#1"/>
    <dgm:cxn modelId="{6E241182-28B7-4127-99C7-659125E518F8}" type="presParOf" srcId="{936709BC-74DC-4DA1-9C77-8293DE3E1C0C}" destId="{91B3A1EC-E875-4B7D-817C-AEE3E9B6DD9F}" srcOrd="0" destOrd="0" presId="urn:microsoft.com/office/officeart/2005/8/layout/vList2#1"/>
    <dgm:cxn modelId="{EB7F59A1-BC6D-42C9-A1A1-5D493C20E141}" type="presParOf" srcId="{936709BC-74DC-4DA1-9C77-8293DE3E1C0C}" destId="{4EDB60A6-0925-486D-B181-B1E71675131C}" srcOrd="1" destOrd="0" presId="urn:microsoft.com/office/officeart/2005/8/layout/vList2#1"/>
    <dgm:cxn modelId="{95FA27B3-CB4B-42CD-B7B0-52EF62870D06}" type="presParOf" srcId="{936709BC-74DC-4DA1-9C77-8293DE3E1C0C}" destId="{500496F7-7883-4E3D-818F-CFDD3E55C6CA}" srcOrd="2" destOrd="0" presId="urn:microsoft.com/office/officeart/2005/8/layout/vList2#1"/>
    <dgm:cxn modelId="{891A8C14-6ED4-4092-A17D-8628E2FE2A68}" type="presParOf" srcId="{936709BC-74DC-4DA1-9C77-8293DE3E1C0C}" destId="{56099560-FAD8-47E8-8DBD-70E8F51A7D99}" srcOrd="3" destOrd="0" presId="urn:microsoft.com/office/officeart/2005/8/layout/vList2#1"/>
    <dgm:cxn modelId="{EC874C58-F847-4F9A-AE61-FF7E634D2988}" type="presParOf" srcId="{936709BC-74DC-4DA1-9C77-8293DE3E1C0C}" destId="{385BF693-7FBA-4ECE-B14D-2D4B81DF8806}" srcOrd="4" destOrd="0" presId="urn:microsoft.com/office/officeart/2005/8/layout/vList2#1"/>
    <dgm:cxn modelId="{DCF808C4-8583-4DA2-9662-1CEEE96DF407}" type="presParOf" srcId="{936709BC-74DC-4DA1-9C77-8293DE3E1C0C}" destId="{2F29B647-64C9-4928-8608-435D8B9B3A16}" srcOrd="5" destOrd="0" presId="urn:microsoft.com/office/officeart/2005/8/layout/vList2#1"/>
    <dgm:cxn modelId="{2F37415D-FA77-48EB-840E-42048BEF088D}" type="presParOf" srcId="{936709BC-74DC-4DA1-9C77-8293DE3E1C0C}" destId="{4137AB9D-900E-402B-8D9D-5EFF30467011}" srcOrd="6" destOrd="0" presId="urn:microsoft.com/office/officeart/2005/8/layout/vList2#1"/>
    <dgm:cxn modelId="{C9142620-9C29-458C-8116-FA576A284652}" type="presParOf" srcId="{936709BC-74DC-4DA1-9C77-8293DE3E1C0C}" destId="{80369942-62D2-43CC-8430-0F3460254439}" srcOrd="7" destOrd="0" presId="urn:microsoft.com/office/officeart/2005/8/layout/vList2#1"/>
    <dgm:cxn modelId="{A4EF4CCD-421D-4315-9832-D0A39FE8006C}" type="presParOf" srcId="{936709BC-74DC-4DA1-9C77-8293DE3E1C0C}" destId="{64CCD679-7563-4E0D-AADA-E6B6247097E1}" srcOrd="8" destOrd="0" presId="urn:microsoft.com/office/officeart/2005/8/layout/vList2#1"/>
    <dgm:cxn modelId="{522F1B08-1AB1-459D-8A9E-A091A255399E}" type="presParOf" srcId="{936709BC-74DC-4DA1-9C77-8293DE3E1C0C}" destId="{4A7B998B-AF98-4421-8EF0-521A2CFB1475}" srcOrd="9" destOrd="0" presId="urn:microsoft.com/office/officeart/2005/8/layout/vList2#1"/>
    <dgm:cxn modelId="{DF5FA509-8E87-4C47-AC35-B2963622F9D6}" type="presParOf" srcId="{936709BC-74DC-4DA1-9C77-8293DE3E1C0C}" destId="{4FC799E6-B8DC-4C6A-94F3-ADDED4654232}" srcOrd="10" destOrd="0" presId="urn:microsoft.com/office/officeart/2005/8/layout/vList2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B3A1EC-E875-4B7D-817C-AEE3E9B6DD9F}">
      <dsp:nvSpPr>
        <dsp:cNvPr id="0" name=""/>
        <dsp:cNvSpPr/>
      </dsp:nvSpPr>
      <dsp:spPr>
        <a:xfrm>
          <a:off x="0" y="7290"/>
          <a:ext cx="9872308" cy="655200"/>
        </a:xfrm>
        <a:prstGeom prst="roundRect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使命：企业存在的理由</a:t>
          </a:r>
        </a:p>
      </dsp:txBody>
      <dsp:txXfrm>
        <a:off x="31984" y="39274"/>
        <a:ext cx="9808340" cy="591232"/>
      </dsp:txXfrm>
    </dsp:sp>
    <dsp:sp modelId="{500496F7-7883-4E3D-818F-CFDD3E55C6CA}">
      <dsp:nvSpPr>
        <dsp:cNvPr id="0" name=""/>
        <dsp:cNvSpPr/>
      </dsp:nvSpPr>
      <dsp:spPr>
        <a:xfrm>
          <a:off x="0" y="763290"/>
          <a:ext cx="9872308" cy="655200"/>
        </a:xfrm>
        <a:prstGeom prst="roundRect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愿景：成为更健康、更长久的世界一流企业</a:t>
          </a:r>
        </a:p>
      </dsp:txBody>
      <dsp:txXfrm>
        <a:off x="31984" y="795274"/>
        <a:ext cx="9808340" cy="591232"/>
      </dsp:txXfrm>
    </dsp:sp>
    <dsp:sp modelId="{385BF693-7FBA-4ECE-B14D-2D4B81DF8806}">
      <dsp:nvSpPr>
        <dsp:cNvPr id="0" name=""/>
        <dsp:cNvSpPr/>
      </dsp:nvSpPr>
      <dsp:spPr>
        <a:xfrm>
          <a:off x="0" y="1519290"/>
          <a:ext cx="9872308" cy="655200"/>
        </a:xfrm>
        <a:prstGeom prst="roundRect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核心价值观：做事的原则</a:t>
          </a:r>
        </a:p>
      </dsp:txBody>
      <dsp:txXfrm>
        <a:off x="31984" y="1551274"/>
        <a:ext cx="9808340" cy="591232"/>
      </dsp:txXfrm>
    </dsp:sp>
    <dsp:sp modelId="{4137AB9D-900E-402B-8D9D-5EFF30467011}">
      <dsp:nvSpPr>
        <dsp:cNvPr id="0" name=""/>
        <dsp:cNvSpPr/>
      </dsp:nvSpPr>
      <dsp:spPr>
        <a:xfrm>
          <a:off x="0" y="2275290"/>
          <a:ext cx="9872308" cy="655200"/>
        </a:xfrm>
        <a:prstGeom prst="roundRect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基本行为准则：正直、执行与结果、主人翁的团队精神</a:t>
          </a:r>
        </a:p>
      </dsp:txBody>
      <dsp:txXfrm>
        <a:off x="31984" y="2307274"/>
        <a:ext cx="9808340" cy="591232"/>
      </dsp:txXfrm>
    </dsp:sp>
    <dsp:sp modelId="{64CCD679-7563-4E0D-AADA-E6B6247097E1}">
      <dsp:nvSpPr>
        <dsp:cNvPr id="0" name=""/>
        <dsp:cNvSpPr/>
      </dsp:nvSpPr>
      <dsp:spPr>
        <a:xfrm>
          <a:off x="0" y="3031290"/>
          <a:ext cx="9872308" cy="655200"/>
        </a:xfrm>
        <a:prstGeom prst="roundRect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产品文化：产品是根本，让年轻人惊喜、热爱、追随</a:t>
          </a:r>
        </a:p>
      </dsp:txBody>
      <dsp:txXfrm>
        <a:off x="31984" y="3063274"/>
        <a:ext cx="9808340" cy="591232"/>
      </dsp:txXfrm>
    </dsp:sp>
    <dsp:sp modelId="{4FC799E6-B8DC-4C6A-94F3-ADDED4654232}">
      <dsp:nvSpPr>
        <dsp:cNvPr id="0" name=""/>
        <dsp:cNvSpPr/>
      </dsp:nvSpPr>
      <dsp:spPr>
        <a:xfrm>
          <a:off x="0" y="3787290"/>
          <a:ext cx="9872308" cy="655200"/>
        </a:xfrm>
        <a:prstGeom prst="roundRect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品牌文化：乐享非凡，科技时尚为年轻消费者创造非凡生活</a:t>
          </a:r>
        </a:p>
      </dsp:txBody>
      <dsp:txXfrm>
        <a:off x="31984" y="3819274"/>
        <a:ext cx="9808340" cy="5912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#1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jpeg>
</file>

<file path=ppt/media/image10.jpg>
</file>

<file path=ppt/media/image11.jpeg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706307-E19D-4CD1-9F80-7A1542497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018657-7BBC-400D-8D83-1DDB817BC7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77F5EF-C21C-42E9-865C-555A5812B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09E1E4-4C48-407F-9E6D-59ACCB29F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A92ACF-57CD-4256-9F2F-9E4CE8268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532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B121E3-AD17-482B-BA8C-22F4CFC5E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3AE2B6F-2758-4F17-A50A-32DF2F7BFA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7209F5-F6DC-418B-8CAF-6ECE48243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9842B3-F8A8-40FC-9E29-57F01165D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0DB987-4605-4EC5-9046-804C8103F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880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FF964E3-7355-4B1D-9ED8-3DF39BE5FD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7A4735-4D19-4BEE-B29D-6BC111D5C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FC7DF8-1AE9-47A9-806B-E093197BB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42F041-27D9-4E5B-B9E4-FA19B6376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3BB395-D8F5-4EDC-AA6B-C768B3E08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035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4A93CC-4404-43DF-8E07-BC6D47721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FC8EC6-A1CD-495E-8C43-EBF661D88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A3BDA3-28A2-46F9-B740-D0C25234C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7A63B5-C05C-4CF8-822E-9A3BE8621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1F195F-8AF0-4B66-9C0C-387FB87F5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037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FACF7F-DC06-4DB0-82E7-94EFA111A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518E73-9E0D-42D1-AAE3-BE3477C72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C71BEE-C8C6-4A20-91C0-370487EFE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6A16C0-7B8A-43B7-A3A9-4764B30CD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9A42E7-5CD3-4757-BF84-40E1AA975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335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9CB042-6C55-44C3-9A5C-59E8DBCFB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DA8D6A-E2F6-44D4-B03D-F553D8CEB0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EA9F44C-C507-4083-8497-9B6E8F47B4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772EEA-D7A0-4BDA-A629-05D9EFCC5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1B0621-B54D-490B-B2A6-826F7FB8D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F4B0D2E-780D-42B3-91B6-6931875DC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481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0F8FA-69B8-4D36-8AD4-956607AC8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73BEF6-A42D-4BBD-9AE1-B822E84D0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0A24CB-54C9-4436-81E7-91E8BF6AC3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7F5B5D9-6512-462A-97DE-82785E912D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89FBA41-1F5E-49E9-9353-09AA8B7D01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8589FFC-670C-4F47-AC66-4AF7BDAF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260A639-E12C-4052-99E0-A0FA2C748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3DD049B-0FE5-4910-85A8-C2D801543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936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A6C46-DFD1-4FE5-9949-C85570B08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7328C1A-1B2F-40C5-BFA1-C49466CB5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DA7D69-2183-47BF-881B-602761560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7F08132-B1DB-474D-B72C-4C726BFC6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359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9914B43-9340-40DA-95AA-AFB9BA973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241936C-9A0C-4CD6-A242-A448AFD8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C15793-18A4-47C5-A861-9F136EDA9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831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CB9F1F-6F46-41E2-975B-E76610C6A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F53DEA-81AD-494D-AFD0-AB86DE3E8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F4557A-BA77-4157-A241-1756C358E8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50524-833C-441D-9D9B-441CFEEF9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021AB1-E5F3-4F0B-8AA3-E5405D4D8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B1B135-B5F3-45E1-A749-1C50C521A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599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270D43-CBC0-482C-86CA-3F9F5D44F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7D52A03-BD79-4695-89A6-DBF0D5AEE2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68C291E-DCD5-4FE2-B346-D34FA4C1C8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5D4FAF-7EB1-4EC3-810F-ABBF71781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C7E0BB-D15B-4C9A-BFC0-19558AFE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8ACF94-091B-402D-B7DC-E289ADF6C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213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A65F4C-902F-44BA-87F9-F7E62254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9BB6A7-C68F-41A9-A231-E704E8C9F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E38110-5B6C-4C02-99EA-29BD53310F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5DC95-CA93-4412-83B5-44E84C2AB4A2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30D1A8-DCF9-4A9F-B296-AD52D3EB8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D7175B-4CA4-47E7-9226-CF9C72D15D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35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占位符 2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-1"/>
            <a:ext cx="12192000" cy="36721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72113"/>
            <a:ext cx="12192000" cy="3185887"/>
          </a:xfrm>
          <a:prstGeom prst="rect">
            <a:avLst/>
          </a:prstGeom>
        </p:spPr>
      </p:pic>
      <p:sp>
        <p:nvSpPr>
          <p:cNvPr id="7" name="文本占位符 17"/>
          <p:cNvSpPr txBox="1"/>
          <p:nvPr/>
        </p:nvSpPr>
        <p:spPr>
          <a:xfrm>
            <a:off x="816076" y="4044551"/>
            <a:ext cx="8747852" cy="7302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4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转正答辩</a:t>
            </a:r>
            <a:r>
              <a:rPr kumimoji="1" lang="en-US" altLang="zh-CN" sz="4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PPT</a:t>
            </a:r>
            <a:endParaRPr kumimoji="1" lang="zh-CN" altLang="en-US" sz="4000" dirty="0">
              <a:solidFill>
                <a:schemeClr val="bg1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8" name="文本占位符 18"/>
          <p:cNvSpPr txBox="1"/>
          <p:nvPr/>
        </p:nvSpPr>
        <p:spPr>
          <a:xfrm>
            <a:off x="816076" y="4808197"/>
            <a:ext cx="10799233" cy="9137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  </a:t>
            </a:r>
            <a:r>
              <a:rPr kumimoji="1" lang="zh-CN" altLang="en-US" sz="2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姓名：夏鹏宇</a:t>
            </a:r>
            <a:endParaRPr kumimoji="1" lang="en-US" altLang="zh-CN" sz="2000" dirty="0">
              <a:solidFill>
                <a:schemeClr val="bg1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  <a:p>
            <a:pPr marL="0" indent="0"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  </a:t>
            </a:r>
            <a:r>
              <a:rPr kumimoji="1" lang="zh-CN" altLang="en-US" sz="2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导师：周长义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第一阶段工作完成情况</a:t>
            </a:r>
            <a:endParaRPr lang="en-US" altLang="zh-CN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  <a:p>
            <a:pPr algn="l"/>
            <a:endParaRPr lang="zh-CN" altLang="en-US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1861" y="1613118"/>
            <a:ext cx="911273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• </a:t>
            </a:r>
            <a:r>
              <a:rPr lang="zh-CN" altLang="en-US" sz="1600" dirty="0"/>
              <a:t>熟悉影像工具</a:t>
            </a:r>
            <a:r>
              <a:rPr lang="en-US" altLang="zh-CN" sz="1600" dirty="0"/>
              <a:t>CIS</a:t>
            </a:r>
            <a:r>
              <a:rPr lang="zh-CN" altLang="en-US" sz="1600" dirty="0"/>
              <a:t>与</a:t>
            </a:r>
            <a:r>
              <a:rPr lang="en-US" altLang="zh-CN" sz="1600" dirty="0"/>
              <a:t>CIA</a:t>
            </a:r>
            <a:r>
              <a:rPr lang="zh-CN" altLang="en-US" sz="1600" dirty="0"/>
              <a:t>功能，熟悉项目前后端代码；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学习信息安全管理制度，熟悉项目开发流程（</a:t>
            </a:r>
            <a:r>
              <a:rPr lang="en-US" altLang="zh-CN" sz="1600" dirty="0"/>
              <a:t>GitLab</a:t>
            </a:r>
            <a:r>
              <a:rPr lang="zh-CN" altLang="en-US" sz="1600" dirty="0"/>
              <a:t>、</a:t>
            </a:r>
            <a:r>
              <a:rPr lang="en-US" altLang="zh-CN" sz="1600" dirty="0"/>
              <a:t>Gerrit</a:t>
            </a:r>
            <a:r>
              <a:rPr lang="zh-CN" altLang="en-US" sz="1600" dirty="0"/>
              <a:t>等）；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解决了图片比较时，加载直方图数据与</a:t>
            </a:r>
            <a:r>
              <a:rPr lang="en-US" altLang="zh-CN" sz="1600" dirty="0"/>
              <a:t>EXIF</a:t>
            </a:r>
            <a:r>
              <a:rPr lang="zh-CN" altLang="en-US" sz="1600" dirty="0"/>
              <a:t>数据较慢的问题；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在评审模式页面与图片比较页面，都增加了提交缺陷的功能；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提交缺陷时，可将问题图片直接归入已存在的缺陷当中；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将</a:t>
            </a:r>
            <a:r>
              <a:rPr lang="en-US" altLang="zh-CN" sz="1600" dirty="0"/>
              <a:t>PDM</a:t>
            </a:r>
            <a:r>
              <a:rPr lang="zh-CN" altLang="en-US" sz="1600" dirty="0"/>
              <a:t>系统与</a:t>
            </a:r>
            <a:r>
              <a:rPr lang="en-US" altLang="zh-CN" sz="1600" dirty="0"/>
              <a:t>CIS</a:t>
            </a:r>
            <a:r>
              <a:rPr lang="zh-CN" altLang="en-US" sz="1600" dirty="0"/>
              <a:t>系统关于提交缺陷与查看缺陷的功能打通；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第一阶段部分工作内容截图</a:t>
            </a:r>
            <a:endParaRPr lang="en-US" altLang="zh-CN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  <a:p>
            <a:pPr algn="l"/>
            <a:endParaRPr lang="zh-CN" altLang="en-US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717049A-6BF2-4DFA-9002-CD53E77A9F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62" y="1177300"/>
            <a:ext cx="5267678" cy="25428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1B69684E-2E2C-4563-A963-D98AFE90579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277" y="1185115"/>
            <a:ext cx="4658077" cy="25444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CE2CA7C-E5D6-4970-920C-C04390A2772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62" y="4006876"/>
            <a:ext cx="5267678" cy="27041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15A967A4-8150-4D58-83EA-B1DBFD493684}"/>
              </a:ext>
            </a:extLst>
          </p:cNvPr>
          <p:cNvSpPr txBox="1"/>
          <p:nvPr/>
        </p:nvSpPr>
        <p:spPr>
          <a:xfrm>
            <a:off x="437662" y="911056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图片对比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2FDFC9D-3507-4982-B6D5-AB49678C3633}"/>
              </a:ext>
            </a:extLst>
          </p:cNvPr>
          <p:cNvSpPr txBox="1"/>
          <p:nvPr/>
        </p:nvSpPr>
        <p:spPr>
          <a:xfrm>
            <a:off x="6846277" y="91822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缺陷列表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7D82A84-3759-489C-9F1A-3208B0376A8C}"/>
              </a:ext>
            </a:extLst>
          </p:cNvPr>
          <p:cNvSpPr txBox="1"/>
          <p:nvPr/>
        </p:nvSpPr>
        <p:spPr>
          <a:xfrm>
            <a:off x="415966" y="3756171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缺陷详情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84BC91E0-B491-49CB-B10B-B789F83FA9E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277" y="4111530"/>
            <a:ext cx="4658078" cy="25148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287FBF10-CDDD-437F-93D1-7DEA7D6D86F5}"/>
              </a:ext>
            </a:extLst>
          </p:cNvPr>
          <p:cNvSpPr txBox="1"/>
          <p:nvPr/>
        </p:nvSpPr>
        <p:spPr>
          <a:xfrm>
            <a:off x="6846276" y="3797696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评审模式</a:t>
            </a:r>
          </a:p>
        </p:txBody>
      </p:sp>
    </p:spTree>
    <p:extLst>
      <p:ext uri="{BB962C8B-B14F-4D97-AF65-F5344CB8AC3E}">
        <p14:creationId xmlns:p14="http://schemas.microsoft.com/office/powerpoint/2010/main" val="3376677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第二阶段工作完成情况</a:t>
            </a:r>
            <a:endParaRPr lang="en-US" altLang="zh-CN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  <a:p>
            <a:pPr algn="l"/>
            <a:endParaRPr lang="zh-CN" altLang="en-US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1860" y="1703753"/>
            <a:ext cx="10786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• </a:t>
            </a:r>
            <a:r>
              <a:rPr lang="zh-CN" altLang="en-US" sz="1600" dirty="0"/>
              <a:t>图片</a:t>
            </a:r>
            <a:r>
              <a:rPr lang="en-US" altLang="zh-CN" sz="1600" dirty="0"/>
              <a:t>log</a:t>
            </a:r>
            <a:r>
              <a:rPr lang="zh-CN" altLang="en-US" sz="1600" dirty="0"/>
              <a:t>下载功能优化，修复下载日志对应不上问题，支持更多日志下载；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新增平铺视图，在评审模式页面可切换平铺视图，方便查看图片；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评审模式页面增加自定义查询功能，用户可自己组合查询条件进行图片的查询，支持模糊查询，范围查询，枚举查询；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评审模式页面增加</a:t>
            </a:r>
            <a:r>
              <a:rPr lang="en-US" altLang="zh-CN" sz="1600" dirty="0"/>
              <a:t>AEC_LUX</a:t>
            </a:r>
            <a:r>
              <a:rPr lang="zh-CN" altLang="en-US" sz="1600" dirty="0"/>
              <a:t>图片排序功能；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评审模式左侧添加场景树，可选择场景直接跳转至相应的图片；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任务详情页图片列表查询速度慢问题优化；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第二阶段部分工作内容截图</a:t>
            </a:r>
            <a:endParaRPr lang="en-US" altLang="zh-CN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  <a:p>
            <a:pPr algn="l"/>
            <a:endParaRPr lang="zh-CN" altLang="en-US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6683B1-C3E0-45E9-BDB3-90CA15FC9F2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60" y="1187245"/>
            <a:ext cx="5166817" cy="28142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7B2FD02-C734-4C7D-8FFE-F0A039C605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323" y="1201356"/>
            <a:ext cx="5267570" cy="28684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818CD7F-AE38-429D-8AF6-908A57D55B19}"/>
              </a:ext>
            </a:extLst>
          </p:cNvPr>
          <p:cNvSpPr txBox="1"/>
          <p:nvPr/>
        </p:nvSpPr>
        <p:spPr>
          <a:xfrm>
            <a:off x="561861" y="940285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平铺视图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793EE0-8E88-4DE2-87B3-AD7875E96797}"/>
              </a:ext>
            </a:extLst>
          </p:cNvPr>
          <p:cNvSpPr txBox="1"/>
          <p:nvPr/>
        </p:nvSpPr>
        <p:spPr>
          <a:xfrm>
            <a:off x="6463322" y="94028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自定义查询</a:t>
            </a:r>
            <a:endParaRPr lang="en-US" altLang="zh-CN" sz="12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D83DD38-7576-4933-8D26-EBD1DCA6AC7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61" y="4243762"/>
            <a:ext cx="5158535" cy="24579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539B17C2-B24D-4C29-95DC-9A280A076A43}"/>
              </a:ext>
            </a:extLst>
          </p:cNvPr>
          <p:cNvSpPr txBox="1"/>
          <p:nvPr/>
        </p:nvSpPr>
        <p:spPr>
          <a:xfrm>
            <a:off x="561861" y="399020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更多日志下载</a:t>
            </a:r>
          </a:p>
        </p:txBody>
      </p:sp>
    </p:spTree>
    <p:extLst>
      <p:ext uri="{BB962C8B-B14F-4D97-AF65-F5344CB8AC3E}">
        <p14:creationId xmlns:p14="http://schemas.microsoft.com/office/powerpoint/2010/main" val="1679433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第三阶段工作完成情况</a:t>
            </a:r>
            <a:endParaRPr lang="en-US" altLang="zh-CN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  <a:p>
            <a:pPr algn="l"/>
            <a:endParaRPr lang="zh-CN" altLang="en-US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1861" y="1703753"/>
            <a:ext cx="84796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• </a:t>
            </a:r>
            <a:r>
              <a:rPr lang="zh-CN" altLang="en-US" sz="1400" dirty="0"/>
              <a:t>任务创建和复制功能优化；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en-US" altLang="zh-CN" sz="1400" dirty="0"/>
              <a:t>• </a:t>
            </a:r>
            <a:r>
              <a:rPr lang="zh-CN" altLang="en-US" sz="1400" dirty="0"/>
              <a:t>上传文件解析修改，标记无效图片；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en-US" altLang="zh-CN" sz="1400" dirty="0"/>
              <a:t>• </a:t>
            </a:r>
            <a:r>
              <a:rPr lang="zh-CN" altLang="en-US" sz="1400" dirty="0"/>
              <a:t>评审模式页面无效图片的页面交互修改；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en-US" altLang="zh-CN" sz="1400" dirty="0"/>
              <a:t>•  </a:t>
            </a:r>
            <a:r>
              <a:rPr lang="zh-CN" altLang="en-US" sz="1400" dirty="0"/>
              <a:t>改进查看和下载系统日志的功能；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CIS</a:t>
            </a:r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系统性能优化总结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61861" y="1703753"/>
            <a:ext cx="847969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1</a:t>
            </a:r>
            <a:r>
              <a:rPr lang="zh-CN" altLang="en-US" sz="1400" dirty="0"/>
              <a:t>，服务端不合理的数据库查询导致的性能问题：</a:t>
            </a: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1</a:t>
            </a:r>
            <a:r>
              <a:rPr lang="zh-CN" altLang="en-US" sz="1400" dirty="0"/>
              <a:t>）在</a:t>
            </a:r>
            <a:r>
              <a:rPr lang="en-US" altLang="zh-CN" sz="1400" dirty="0"/>
              <a:t>for</a:t>
            </a:r>
            <a:r>
              <a:rPr lang="zh-CN" altLang="en-US" sz="1400" dirty="0"/>
              <a:t>循环内做数据库查询操作，导致接口响应慢；</a:t>
            </a: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2</a:t>
            </a:r>
            <a:r>
              <a:rPr lang="zh-CN" altLang="en-US" sz="1400" dirty="0"/>
              <a:t>）</a:t>
            </a:r>
            <a:r>
              <a:rPr lang="en-US" altLang="zh-CN" sz="1400" dirty="0" err="1"/>
              <a:t>Mongodb</a:t>
            </a:r>
            <a:r>
              <a:rPr lang="zh-CN" altLang="en-US" sz="1400" dirty="0"/>
              <a:t>查询多余字段导致数据集较大，查询速度慢；</a:t>
            </a: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3</a:t>
            </a:r>
            <a:r>
              <a:rPr lang="zh-CN" altLang="en-US" sz="1400" dirty="0"/>
              <a:t>）对较大数据集进行统计分组时，没有启用系统缓存</a:t>
            </a:r>
            <a:r>
              <a:rPr lang="en-US" altLang="zh-CN" sz="1400" dirty="0"/>
              <a:t>(</a:t>
            </a:r>
            <a:r>
              <a:rPr lang="zh-CN" altLang="en-US" sz="1400" dirty="0"/>
              <a:t>设置</a:t>
            </a:r>
            <a:r>
              <a:rPr lang="en-US" altLang="zh-CN" sz="1400" dirty="0" err="1"/>
              <a:t>allowDiskUse</a:t>
            </a:r>
            <a:r>
              <a:rPr lang="en-US" altLang="zh-CN" sz="1400" dirty="0"/>
              <a:t>(true))</a:t>
            </a:r>
            <a:r>
              <a:rPr lang="zh-CN" altLang="en-US" sz="1400" dirty="0"/>
              <a:t>，导致内存溢出；</a:t>
            </a:r>
          </a:p>
          <a:p>
            <a:r>
              <a:rPr lang="zh-CN" altLang="en-US" sz="1400" dirty="0"/>
              <a:t>（</a:t>
            </a:r>
            <a:r>
              <a:rPr lang="en-US" altLang="zh-CN" sz="1400" dirty="0"/>
              <a:t>4</a:t>
            </a:r>
            <a:r>
              <a:rPr lang="zh-CN" altLang="en-US" sz="1400" dirty="0"/>
              <a:t>）主要数据和关联数据一次性返回，导致接口内部查询次数过多，结果集数据量庞大，接口响应慢；</a:t>
            </a:r>
          </a:p>
          <a:p>
            <a:endParaRPr lang="zh-CN" altLang="en-US" sz="1400" dirty="0"/>
          </a:p>
          <a:p>
            <a:endParaRPr lang="zh-CN" altLang="en-US" sz="1400" dirty="0"/>
          </a:p>
          <a:p>
            <a:r>
              <a:rPr lang="en-US" altLang="zh-CN" sz="1400" dirty="0"/>
              <a:t>2</a:t>
            </a:r>
            <a:r>
              <a:rPr lang="zh-CN" altLang="en-US" sz="1400" dirty="0"/>
              <a:t>，前端组件</a:t>
            </a:r>
          </a:p>
          <a:p>
            <a:r>
              <a:rPr lang="zh-CN" altLang="en-US" sz="1400" dirty="0"/>
              <a:t>评审模式页面引用第三方前端组件，加载图片速度慢；</a:t>
            </a:r>
          </a:p>
          <a:p>
            <a:endParaRPr lang="zh-CN" altLang="en-US" sz="1400" dirty="0"/>
          </a:p>
          <a:p>
            <a:endParaRPr lang="zh-CN" altLang="en-US" sz="1400" dirty="0"/>
          </a:p>
          <a:p>
            <a:r>
              <a:rPr lang="en-US" altLang="zh-CN" sz="1400" dirty="0"/>
              <a:t>3</a:t>
            </a:r>
            <a:r>
              <a:rPr lang="zh-CN" altLang="en-US" sz="1400" dirty="0"/>
              <a:t>，文件上传下载操作</a:t>
            </a:r>
          </a:p>
          <a:p>
            <a:r>
              <a:rPr lang="zh-CN" altLang="en-US" sz="1400" dirty="0"/>
              <a:t>受到网络</a:t>
            </a:r>
            <a:r>
              <a:rPr lang="en-US" altLang="zh-CN" sz="1400" dirty="0"/>
              <a:t>IO</a:t>
            </a:r>
            <a:r>
              <a:rPr lang="zh-CN" altLang="en-US" sz="1400" dirty="0"/>
              <a:t>与磁盘</a:t>
            </a:r>
            <a:r>
              <a:rPr lang="en-US" altLang="zh-CN" sz="1400" dirty="0"/>
              <a:t>IO</a:t>
            </a:r>
            <a:r>
              <a:rPr lang="zh-CN" altLang="en-US" sz="1400" dirty="0"/>
              <a:t>的限制，程序无法控制，可通过设计优化用户体验，或者不处理；</a:t>
            </a:r>
          </a:p>
        </p:txBody>
      </p:sp>
    </p:spTree>
    <p:extLst>
      <p:ext uri="{BB962C8B-B14F-4D97-AF65-F5344CB8AC3E}">
        <p14:creationId xmlns:p14="http://schemas.microsoft.com/office/powerpoint/2010/main" val="4156628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三、负责工作模块的意见、想法及规划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50276" y="1643896"/>
            <a:ext cx="911273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意见：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服务端代码模块划分不清晰（比如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），代码阅读与维护低效；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部分接口查询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MongoDB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的时候没有做优化，导致数据量大的时候，查询速度慢，性能较差；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文档缺失（数据库设计文档，接口设计文档等）；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想法及规划：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服务端代码初步重构，明确模块之间的划分，让后续开发与维护更方便；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MongoDB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查询优化；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适当补全缺失的文档（数据库设计文档，接口设计文档等）；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接口性能测试；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调试、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云仿真平台搭建与开发；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四、原有优秀工作经验介绍</a:t>
            </a:r>
          </a:p>
        </p:txBody>
      </p:sp>
      <p:pic>
        <p:nvPicPr>
          <p:cNvPr id="3" name="图片 2" descr="微服务技术架构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695" y="1344930"/>
            <a:ext cx="9730740" cy="51943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69695" y="97663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微服务架构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四、原有优秀工作经验介绍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111104" y="102714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业务模块划分</a:t>
            </a:r>
          </a:p>
        </p:txBody>
      </p:sp>
      <p:pic>
        <p:nvPicPr>
          <p:cNvPr id="3" name="图片 2" descr="微服务架构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104" y="1379810"/>
            <a:ext cx="5704645" cy="53428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五、自我评价与规划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589799" y="1906232"/>
            <a:ext cx="846078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自我评价：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产品意识有待提高；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对于影像以及图片处理相关的业务了解不足；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之前主要从事服务端开发，前端开发经验不足；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规划：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培养产品意识；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熟悉影像与图片处理相关业务，做到业务与技术兼顾；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工作驱动，继续学习前端开发技术栈（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VUE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），以及后面会用到的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Golang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根据项目需要，引入合适的技术栈；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时间管理，项目管理；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793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834455"/>
          </a:xfrm>
          <a:prstGeom prst="rect">
            <a:avLst/>
          </a:prstGeom>
        </p:spPr>
      </p:pic>
      <p:sp>
        <p:nvSpPr>
          <p:cNvPr id="7" name="文本占位符 17"/>
          <p:cNvSpPr txBox="1"/>
          <p:nvPr/>
        </p:nvSpPr>
        <p:spPr>
          <a:xfrm>
            <a:off x="1549103" y="314835"/>
            <a:ext cx="1415848" cy="7302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CN" altLang="en-US" sz="32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目录</a:t>
            </a: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4650" y="230537"/>
            <a:ext cx="1415848" cy="3733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251237" y="1629201"/>
            <a:ext cx="9476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b="1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导师</a:t>
            </a:r>
            <a:r>
              <a:rPr lang="zh-CN" altLang="en-US" b="1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篇</a:t>
            </a:r>
            <a:endParaRPr lang="en-US" altLang="zh-CN" b="1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49492" y="3427500"/>
            <a:ext cx="973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b="1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学员篇</a:t>
            </a:r>
            <a:endParaRPr lang="en-US" altLang="zh-CN" sz="2000" b="1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50655" y="2008441"/>
            <a:ext cx="1285929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学员特点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45094" y="2395908"/>
            <a:ext cx="1285929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辅导内容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250655" y="2769824"/>
            <a:ext cx="1901483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辅导思路及方式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825752" y="3928284"/>
            <a:ext cx="318388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对企业文化的认知和感受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25752" y="4361917"/>
            <a:ext cx="37994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试用期工作目标及达成情况总结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825752" y="4798579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负责工作模块的意见、想法及规划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806183" y="5255251"/>
            <a:ext cx="29787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原有优秀工作经验介绍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825752" y="6108565"/>
            <a:ext cx="15792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Q&amp;A</a:t>
            </a:r>
          </a:p>
        </p:txBody>
      </p:sp>
      <p:sp>
        <p:nvSpPr>
          <p:cNvPr id="41" name="椭圆 40"/>
          <p:cNvSpPr/>
          <p:nvPr/>
        </p:nvSpPr>
        <p:spPr>
          <a:xfrm>
            <a:off x="1549103" y="1608790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1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549103" y="3432754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2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806183" y="5696450"/>
            <a:ext cx="23631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自我评价与规划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六、</a:t>
            </a:r>
            <a:r>
              <a:rPr lang="en-US" altLang="zh-CN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Q&amp;A</a:t>
            </a:r>
            <a:endParaRPr lang="zh-CN" altLang="en-US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6860842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16076" y="572877"/>
            <a:ext cx="716013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  <a:latin typeface="vivo Bold" panose="00000800000000000000" pitchFamily="2" charset="0"/>
              </a:rPr>
              <a:t>THANK</a:t>
            </a:r>
          </a:p>
          <a:p>
            <a:r>
              <a:rPr lang="en-US" altLang="zh-CN" sz="11500" dirty="0">
                <a:solidFill>
                  <a:schemeClr val="bg1"/>
                </a:solidFill>
                <a:latin typeface="vivo Bold" panose="00000800000000000000" pitchFamily="2" charset="0"/>
              </a:rPr>
              <a:t>YOU</a:t>
            </a:r>
            <a:endParaRPr lang="zh-CN" altLang="en-US" sz="11500" dirty="0">
              <a:solidFill>
                <a:schemeClr val="bg1"/>
              </a:solidFill>
              <a:latin typeface="vivo Bold" panose="000008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186" y="1534998"/>
            <a:ext cx="3665626" cy="3532452"/>
          </a:xfrm>
          <a:prstGeom prst="rect">
            <a:avLst/>
          </a:prstGeom>
        </p:spPr>
      </p:pic>
      <p:sp>
        <p:nvSpPr>
          <p:cNvPr id="12" name="TextBox 6"/>
          <p:cNvSpPr txBox="1"/>
          <p:nvPr/>
        </p:nvSpPr>
        <p:spPr>
          <a:xfrm>
            <a:off x="4044097" y="2865942"/>
            <a:ext cx="4103801" cy="870563"/>
          </a:xfrm>
          <a:prstGeom prst="rect">
            <a:avLst/>
          </a:prstGeom>
          <a:noFill/>
        </p:spPr>
        <p:txBody>
          <a:bodyPr wrap="square" lIns="248526" tIns="230773" rIns="71008" bIns="46155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590"/>
              </a:spcBef>
              <a:spcAft>
                <a:spcPts val="1580"/>
              </a:spcAft>
            </a:pPr>
            <a:r>
              <a:rPr lang="zh-CN" altLang="en-US" sz="3200" spc="148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  <a:cs typeface="黑体" panose="02010609060101010101" charset="-122"/>
              </a:rPr>
              <a:t>导师篇</a:t>
            </a:r>
            <a:endParaRPr lang="en-US" altLang="zh-CN" sz="3200" spc="148" dirty="0">
              <a:solidFill>
                <a:schemeClr val="bg1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  <a:cs typeface="黑体" panose="02010609060101010101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79358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27" name="椭圆 26"/>
          <p:cNvSpPr/>
          <p:nvPr/>
        </p:nvSpPr>
        <p:spPr>
          <a:xfrm>
            <a:off x="1530107" y="1609070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1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530107" y="3145671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2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22" name="TextBox 1"/>
          <p:cNvSpPr txBox="1"/>
          <p:nvPr/>
        </p:nvSpPr>
        <p:spPr>
          <a:xfrm>
            <a:off x="2226099" y="1609070"/>
            <a:ext cx="5680723" cy="404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学员背景</a:t>
            </a:r>
            <a:r>
              <a:rPr lang="zh-CN" altLang="en-US" sz="20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：</a:t>
            </a:r>
            <a:endParaRPr lang="en-US" altLang="zh-CN" sz="2000" dirty="0"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226098" y="4480766"/>
            <a:ext cx="6400800" cy="4047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000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辅导内容：</a:t>
            </a:r>
            <a:endParaRPr lang="en-US" altLang="zh-CN" sz="2000" dirty="0">
              <a:solidFill>
                <a:srgbClr val="00B0F0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226098" y="3059478"/>
            <a:ext cx="6400800" cy="4047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000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辅导思路及方式：</a:t>
            </a:r>
            <a:endParaRPr lang="en-US" altLang="zh-CN" sz="2000" dirty="0">
              <a:solidFill>
                <a:srgbClr val="00B0F0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530107" y="4572141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3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083405" y="2062203"/>
            <a:ext cx="654349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（请导师简要描述学员过往从业经历和过往负责的主要工作内容）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138737" y="3526738"/>
            <a:ext cx="64008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（请导师简要描述如何根据学员背景及特点，进行针对性的辅导）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138737" y="4942899"/>
            <a:ext cx="36728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（请导师简要描述每阶段的辅导内容）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182" y="1662773"/>
            <a:ext cx="3665626" cy="3532452"/>
          </a:xfrm>
          <a:prstGeom prst="rect">
            <a:avLst/>
          </a:prstGeom>
        </p:spPr>
      </p:pic>
      <p:sp>
        <p:nvSpPr>
          <p:cNvPr id="8" name="TextBox 6"/>
          <p:cNvSpPr txBox="1"/>
          <p:nvPr/>
        </p:nvSpPr>
        <p:spPr>
          <a:xfrm>
            <a:off x="4044094" y="2993717"/>
            <a:ext cx="4103801" cy="870563"/>
          </a:xfrm>
          <a:prstGeom prst="rect">
            <a:avLst/>
          </a:prstGeom>
          <a:noFill/>
        </p:spPr>
        <p:txBody>
          <a:bodyPr wrap="square" lIns="248526" tIns="230773" rIns="71008" bIns="46155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590"/>
              </a:spcBef>
              <a:spcAft>
                <a:spcPts val="1580"/>
              </a:spcAft>
            </a:pPr>
            <a:r>
              <a:rPr lang="zh-CN" altLang="en-US" sz="3200" spc="148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  <a:cs typeface="黑体" panose="02010609060101010101" charset="-122"/>
              </a:rPr>
              <a:t>学员篇</a:t>
            </a:r>
            <a:endParaRPr lang="en-US" altLang="zh-CN" sz="3200" spc="148" dirty="0">
              <a:solidFill>
                <a:schemeClr val="bg1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  <a:cs typeface="黑体" panose="02010609060101010101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一、对企业文化的认知和感受</a:t>
            </a:r>
          </a:p>
        </p:txBody>
      </p: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1843999098"/>
              </p:ext>
            </p:extLst>
          </p:nvPr>
        </p:nvGraphicFramePr>
        <p:xfrm>
          <a:off x="1006707" y="1278896"/>
          <a:ext cx="9872308" cy="4449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>
            <a:hlinkClick r:id="rId3" action="ppaction://hlinksldjump" tooltip="返回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对使命的认知和感受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405" y="1044824"/>
            <a:ext cx="9670639" cy="4767132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122404" y="5813176"/>
            <a:ext cx="9670639" cy="869716"/>
          </a:xfrm>
          <a:prstGeom prst="rect">
            <a:avLst/>
          </a:prstGeom>
          <a:solidFill>
            <a:srgbClr val="F3F2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rgbClr val="000000"/>
                </a:solidFill>
              </a:rPr>
              <a:t>使命强调四个利益相关方，紧密相连，合作共赢。让企业运营、公司生产、产品销售环节中的所有参与者都获利，肯定会将这些参与者的心牢牢抓住，使其都具有主人翁精神，企业自身也会发展得越来越好，形成一个良性循环。作为一名员工，最直接的感受是公司对于个人的尊重，扁平化的管理，对等的交流，也体现了公司以人文本的经营理念。</a:t>
            </a:r>
            <a:endParaRPr lang="zh-CN" alt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>
            <a:hlinkClick r:id="rId3" action="ppaction://hlinksldjump" tooltip="返回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对核心价值观的认知和感受</a:t>
            </a:r>
          </a:p>
        </p:txBody>
      </p:sp>
      <p:sp>
        <p:nvSpPr>
          <p:cNvPr id="10" name="矩形 9"/>
          <p:cNvSpPr/>
          <p:nvPr/>
        </p:nvSpPr>
        <p:spPr>
          <a:xfrm>
            <a:off x="1917169" y="4720492"/>
            <a:ext cx="8145457" cy="2009292"/>
          </a:xfrm>
          <a:prstGeom prst="rect">
            <a:avLst/>
          </a:prstGeom>
          <a:solidFill>
            <a:srgbClr val="F3F2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200" dirty="0">
                <a:solidFill>
                  <a:schemeClr val="tx1"/>
                </a:solidFill>
              </a:rPr>
              <a:t>本分：要承担责任，不要指责他人；要解决问题，不要传播问题；要关注结果，不要总找借口</a:t>
            </a:r>
            <a:endParaRPr lang="en-US" altLang="zh-CN" sz="1200" dirty="0">
              <a:solidFill>
                <a:schemeClr val="tx1"/>
              </a:solidFill>
            </a:endParaRPr>
          </a:p>
          <a:p>
            <a:r>
              <a:rPr lang="zh-CN" altLang="en-US" sz="1200" dirty="0">
                <a:solidFill>
                  <a:schemeClr val="tx1"/>
                </a:solidFill>
              </a:rPr>
              <a:t>诚信：守承诺，讲信用，言必行，行必果。</a:t>
            </a:r>
            <a:endParaRPr lang="en-US" altLang="zh-CN" sz="1200" dirty="0">
              <a:solidFill>
                <a:schemeClr val="tx1"/>
              </a:solidFill>
            </a:endParaRPr>
          </a:p>
          <a:p>
            <a:r>
              <a:rPr lang="zh-CN" altLang="en-US" sz="1200" dirty="0">
                <a:solidFill>
                  <a:schemeClr val="tx1"/>
                </a:solidFill>
              </a:rPr>
              <a:t>团队：个人利益服从团队利益，破除部门壁垒与官僚意识，互相信任、坦诚沟通，将个人融入集体</a:t>
            </a:r>
            <a:endParaRPr lang="en-US" altLang="zh-CN" sz="1200" dirty="0">
              <a:solidFill>
                <a:schemeClr val="tx1"/>
              </a:solidFill>
            </a:endParaRPr>
          </a:p>
          <a:p>
            <a:r>
              <a:rPr lang="zh-CN" altLang="en-US" sz="1200" dirty="0">
                <a:solidFill>
                  <a:schemeClr val="tx1"/>
                </a:solidFill>
              </a:rPr>
              <a:t>品质：品质是取得用户信任的关键</a:t>
            </a:r>
            <a:endParaRPr lang="en-US" altLang="zh-CN" sz="1200" dirty="0">
              <a:solidFill>
                <a:schemeClr val="tx1"/>
              </a:solidFill>
            </a:endParaRPr>
          </a:p>
          <a:p>
            <a:r>
              <a:rPr lang="zh-CN" altLang="en-US" sz="1200" dirty="0">
                <a:solidFill>
                  <a:schemeClr val="tx1"/>
                </a:solidFill>
              </a:rPr>
              <a:t>学习：积极主动学习，永远保持竞争力</a:t>
            </a:r>
            <a:endParaRPr lang="en-US" altLang="zh-CN" sz="1200" dirty="0">
              <a:solidFill>
                <a:schemeClr val="tx1"/>
              </a:solidFill>
            </a:endParaRPr>
          </a:p>
          <a:p>
            <a:r>
              <a:rPr lang="zh-CN" altLang="en-US" sz="1200" dirty="0">
                <a:solidFill>
                  <a:schemeClr val="tx1"/>
                </a:solidFill>
              </a:rPr>
              <a:t>创新：创造更高的价值</a:t>
            </a:r>
            <a:endParaRPr lang="en-US" altLang="zh-CN" sz="1200" dirty="0">
              <a:solidFill>
                <a:schemeClr val="tx1"/>
              </a:solidFill>
            </a:endParaRPr>
          </a:p>
          <a:p>
            <a:r>
              <a:rPr lang="zh-CN" altLang="en-US" sz="1200" dirty="0">
                <a:solidFill>
                  <a:schemeClr val="tx1"/>
                </a:solidFill>
              </a:rPr>
              <a:t>消费者导向：做消费者真正需要的产品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170" y="1042988"/>
            <a:ext cx="8145456" cy="367750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/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8016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二、试用期工作目标及达成情况总结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C80FDE6F-F95C-4EE6-97CF-C3AD174F7087}"/>
              </a:ext>
            </a:extLst>
          </p:cNvPr>
          <p:cNvSpPr/>
          <p:nvPr/>
        </p:nvSpPr>
        <p:spPr>
          <a:xfrm>
            <a:off x="1187087" y="2100134"/>
            <a:ext cx="4908913" cy="540905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熟悉</a:t>
            </a:r>
            <a:r>
              <a:rPr lang="en-US" altLang="zh-CN" dirty="0"/>
              <a:t>CIS</a:t>
            </a:r>
            <a:r>
              <a:rPr lang="zh-CN" altLang="en-US" dirty="0"/>
              <a:t>软件架构和开发流程；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5212C86D-DE62-42A6-BE39-925A7EFD6EDC}"/>
              </a:ext>
            </a:extLst>
          </p:cNvPr>
          <p:cNvSpPr/>
          <p:nvPr/>
        </p:nvSpPr>
        <p:spPr>
          <a:xfrm>
            <a:off x="1187087" y="3976525"/>
            <a:ext cx="4908913" cy="540905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软件架构层面分析和优化；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2FFEB66D-9547-44E6-A5BB-BC34A091121E}"/>
              </a:ext>
            </a:extLst>
          </p:cNvPr>
          <p:cNvSpPr/>
          <p:nvPr/>
        </p:nvSpPr>
        <p:spPr>
          <a:xfrm>
            <a:off x="1187087" y="4894616"/>
            <a:ext cx="4908913" cy="540905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完成本新功能</a:t>
            </a:r>
            <a:r>
              <a:rPr lang="en-US" altLang="zh-CN" dirty="0"/>
              <a:t>/</a:t>
            </a:r>
            <a:r>
              <a:rPr lang="zh-CN" altLang="en-US" dirty="0"/>
              <a:t>新需求开发；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3ED0DB19-9D92-4DE7-B961-4BAD288FDAFB}"/>
              </a:ext>
            </a:extLst>
          </p:cNvPr>
          <p:cNvSpPr/>
          <p:nvPr/>
        </p:nvSpPr>
        <p:spPr>
          <a:xfrm>
            <a:off x="1187087" y="3042804"/>
            <a:ext cx="4908913" cy="540905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解决测试组反馈的</a:t>
            </a:r>
            <a:r>
              <a:rPr lang="en-US" altLang="zh-CN" dirty="0"/>
              <a:t>CIS</a:t>
            </a:r>
            <a:r>
              <a:rPr lang="zh-CN" altLang="en-US" dirty="0"/>
              <a:t>性能和稳定性问题；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4C10600-4534-4E20-AB38-B05EE49E5280}"/>
              </a:ext>
            </a:extLst>
          </p:cNvPr>
          <p:cNvSpPr txBox="1"/>
          <p:nvPr/>
        </p:nvSpPr>
        <p:spPr>
          <a:xfrm>
            <a:off x="1187087" y="1566401"/>
            <a:ext cx="1939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试用期工作目标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</TotalTime>
  <Words>1174</Words>
  <Application>Microsoft Office PowerPoint</Application>
  <PresentationFormat>宽屏</PresentationFormat>
  <Paragraphs>139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vivo Bold</vt:lpstr>
      <vt:lpstr>vivo type CN简 Bold</vt:lpstr>
      <vt:lpstr>vivo type CN简 Light</vt:lpstr>
      <vt:lpstr>vivo type CN简 Regular</vt:lpstr>
      <vt:lpstr>等线</vt:lpstr>
      <vt:lpstr>等线 Light</vt:lpstr>
      <vt:lpstr>方正兰亭中黑_GBK</vt:lpstr>
      <vt:lpstr>黑体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邹丹</dc:creator>
  <cp:lastModifiedBy>夏鹏宇</cp:lastModifiedBy>
  <cp:revision>357</cp:revision>
  <dcterms:created xsi:type="dcterms:W3CDTF">2019-03-21T01:16:00Z</dcterms:created>
  <dcterms:modified xsi:type="dcterms:W3CDTF">2021-02-24T08:24:22Z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